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Q.1.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ga\Telavi%20Uni\2%20-%20kvlevebi\Maisi%202013\EXCEL\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autoTitleDeleted val="1"/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Sheet1!$G$8:$G$9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Sheet1!$H$8:$H$9</c:f>
              <c:numCache>
                <c:formatCode>0%</c:formatCode>
                <c:ptCount val="2"/>
                <c:pt idx="0">
                  <c:v>0.7200000000000002</c:v>
                </c:pt>
                <c:pt idx="1">
                  <c:v>0.28000000000000008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Sheet1!$G$7:$G$9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Sheet1!$H$7:$H$9</c:f>
              <c:numCache>
                <c:formatCode>0%</c:formatCode>
                <c:ptCount val="3"/>
                <c:pt idx="0">
                  <c:v>0.73000000000000009</c:v>
                </c:pt>
                <c:pt idx="1">
                  <c:v>0.23</c:v>
                </c:pt>
                <c:pt idx="2">
                  <c:v>4.0000000000000008E-2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73273344"/>
        <c:axId val="73274880"/>
        <c:axId val="0"/>
      </c:bar3DChart>
      <c:catAx>
        <c:axId val="73273344"/>
        <c:scaling>
          <c:orientation val="minMax"/>
        </c:scaling>
        <c:axPos val="b"/>
        <c:majorTickMark val="none"/>
        <c:tickLblPos val="nextTo"/>
        <c:crossAx val="73274880"/>
        <c:crosses val="autoZero"/>
        <c:auto val="1"/>
        <c:lblAlgn val="ctr"/>
        <c:lblOffset val="100"/>
      </c:catAx>
      <c:valAx>
        <c:axId val="7327488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327334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Sheet1!$D$4:$D$7</c:f>
              <c:strCache>
                <c:ptCount val="4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  <c:pt idx="3">
                  <c:v>ზოგის არის, ზოგის არა</c:v>
                </c:pt>
              </c:strCache>
            </c:strRef>
          </c:cat>
          <c:val>
            <c:numRef>
              <c:f>Sheet1!$E$4:$E$7</c:f>
              <c:numCache>
                <c:formatCode>0%</c:formatCode>
                <c:ptCount val="4"/>
                <c:pt idx="0">
                  <c:v>0.70000000000000007</c:v>
                </c:pt>
                <c:pt idx="1">
                  <c:v>0.15000000000000002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shape val="box"/>
        <c:axId val="73307648"/>
        <c:axId val="73309184"/>
        <c:axId val="0"/>
      </c:bar3DChart>
      <c:catAx>
        <c:axId val="73307648"/>
        <c:scaling>
          <c:orientation val="minMax"/>
        </c:scaling>
        <c:axPos val="b"/>
        <c:majorTickMark val="none"/>
        <c:tickLblPos val="nextTo"/>
        <c:crossAx val="73309184"/>
        <c:crosses val="autoZero"/>
        <c:auto val="1"/>
        <c:lblAlgn val="ctr"/>
        <c:lblOffset val="100"/>
      </c:catAx>
      <c:valAx>
        <c:axId val="73309184"/>
        <c:scaling>
          <c:orientation val="minMax"/>
        </c:scaling>
        <c:delete val="1"/>
        <c:axPos val="l"/>
        <c:numFmt formatCode="0%" sourceLinked="1"/>
        <c:tickLblPos val="none"/>
        <c:crossAx val="73307648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Sheet1!$F$6:$F$9</c:f>
              <c:strCache>
                <c:ptCount val="4"/>
                <c:pt idx="0">
                  <c:v>მე არ ვიყავი იმ ლექციაზე, როდესაც სილაბუსი მოგვიტანეს, და მერე აღარ მომიძიებია</c:v>
                </c:pt>
                <c:pt idx="1">
                  <c:v>ლექტორს საერთოდ არ უხსენებია სილაბუსი ლექციების დროს</c:v>
                </c:pt>
                <c:pt idx="2">
                  <c:v>არ მჭირდება</c:v>
                </c:pt>
                <c:pt idx="3">
                  <c:v>მიჭირს პასუხის გაცემა</c:v>
                </c:pt>
              </c:strCache>
            </c:strRef>
          </c:cat>
          <c:val>
            <c:numRef>
              <c:f>Sheet1!$G$6:$G$9</c:f>
              <c:numCache>
                <c:formatCode>0%</c:formatCode>
                <c:ptCount val="4"/>
                <c:pt idx="0">
                  <c:v>0.56999999999999995</c:v>
                </c:pt>
                <c:pt idx="1">
                  <c:v>0.21</c:v>
                </c:pt>
                <c:pt idx="2">
                  <c:v>0.14000000000000001</c:v>
                </c:pt>
                <c:pt idx="3">
                  <c:v>0.08</c:v>
                </c:pt>
              </c:numCache>
            </c:numRef>
          </c:val>
        </c:ser>
        <c:gapWidth val="95"/>
        <c:gapDepth val="95"/>
        <c:shape val="box"/>
        <c:axId val="38929920"/>
        <c:axId val="38931840"/>
        <c:axId val="0"/>
      </c:bar3DChart>
      <c:catAx>
        <c:axId val="38929920"/>
        <c:scaling>
          <c:orientation val="minMax"/>
        </c:scaling>
        <c:axPos val="b"/>
        <c:majorTickMark val="none"/>
        <c:tickLblPos val="nextTo"/>
        <c:crossAx val="38931840"/>
        <c:crosses val="autoZero"/>
        <c:auto val="1"/>
        <c:lblAlgn val="ctr"/>
        <c:lblOffset val="100"/>
      </c:catAx>
      <c:valAx>
        <c:axId val="3893184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38929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Sheet1!$H$7:$H$14</c:f>
              <c:strCache>
                <c:ptCount val="8"/>
                <c:pt idx="0">
                  <c:v>ძალიან ბევრჯერ</c:v>
                </c:pt>
                <c:pt idx="1">
                  <c:v>არც ერთხელ </c:v>
                </c:pt>
                <c:pt idx="2">
                  <c:v>1 - ჯერ</c:v>
                </c:pt>
                <c:pt idx="3">
                  <c:v>მიჭირს პასუხის გაცემა</c:v>
                </c:pt>
                <c:pt idx="4">
                  <c:v>2 - ჯერ</c:v>
                </c:pt>
                <c:pt idx="5">
                  <c:v>3 - ჯერ</c:v>
                </c:pt>
                <c:pt idx="6">
                  <c:v>5 - ჯერ</c:v>
                </c:pt>
                <c:pt idx="7">
                  <c:v>4 - ჯერ</c:v>
                </c:pt>
              </c:strCache>
            </c:strRef>
          </c:cat>
          <c:val>
            <c:numRef>
              <c:f>Sheet1!$I$7:$I$14</c:f>
              <c:numCache>
                <c:formatCode>0%</c:formatCode>
                <c:ptCount val="8"/>
                <c:pt idx="0">
                  <c:v>0.66</c:v>
                </c:pt>
                <c:pt idx="1">
                  <c:v>0.13</c:v>
                </c:pt>
                <c:pt idx="2">
                  <c:v>0.06</c:v>
                </c:pt>
                <c:pt idx="3">
                  <c:v>0.05</c:v>
                </c:pt>
                <c:pt idx="4">
                  <c:v>0.03</c:v>
                </c:pt>
                <c:pt idx="5">
                  <c:v>0.03</c:v>
                </c:pt>
                <c:pt idx="6">
                  <c:v>0.03</c:v>
                </c:pt>
                <c:pt idx="7">
                  <c:v>0.01</c:v>
                </c:pt>
              </c:numCache>
            </c:numRef>
          </c:val>
        </c:ser>
        <c:shape val="box"/>
        <c:axId val="37492224"/>
        <c:axId val="37643776"/>
        <c:axId val="0"/>
      </c:bar3DChart>
      <c:catAx>
        <c:axId val="37492224"/>
        <c:scaling>
          <c:orientation val="minMax"/>
        </c:scaling>
        <c:axPos val="b"/>
        <c:majorTickMark val="none"/>
        <c:tickLblPos val="nextTo"/>
        <c:crossAx val="37643776"/>
        <c:crosses val="autoZero"/>
        <c:auto val="1"/>
        <c:lblAlgn val="ctr"/>
        <c:lblOffset val="100"/>
      </c:catAx>
      <c:valAx>
        <c:axId val="3764377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374922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Sheet1!$I$5:$I$7</c:f>
              <c:strCache>
                <c:ptCount val="3"/>
                <c:pt idx="0">
                  <c:v>სწორი პასუხი</c:v>
                </c:pt>
                <c:pt idx="1">
                  <c:v>არასწორი პასუხი</c:v>
                </c:pt>
                <c:pt idx="2">
                  <c:v>არ ვიცი</c:v>
                </c:pt>
              </c:strCache>
            </c:strRef>
          </c:cat>
          <c:val>
            <c:numRef>
              <c:f>Sheet1!$J$5:$J$7</c:f>
              <c:numCache>
                <c:formatCode>0%</c:formatCode>
                <c:ptCount val="3"/>
                <c:pt idx="0">
                  <c:v>0.97</c:v>
                </c:pt>
                <c:pt idx="1">
                  <c:v>0.02</c:v>
                </c:pt>
                <c:pt idx="2">
                  <c:v>0.01</c:v>
                </c:pt>
              </c:numCache>
            </c:numRef>
          </c:val>
        </c:ser>
        <c:shape val="box"/>
        <c:axId val="38056704"/>
        <c:axId val="38058624"/>
        <c:axId val="0"/>
      </c:bar3DChart>
      <c:catAx>
        <c:axId val="38056704"/>
        <c:scaling>
          <c:orientation val="minMax"/>
        </c:scaling>
        <c:axPos val="b"/>
        <c:majorTickMark val="none"/>
        <c:tickLblPos val="nextTo"/>
        <c:crossAx val="38058624"/>
        <c:crosses val="autoZero"/>
        <c:auto val="1"/>
        <c:lblAlgn val="ctr"/>
        <c:lblOffset val="100"/>
      </c:catAx>
      <c:valAx>
        <c:axId val="3805862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38056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Sheet1!$H$6:$H$12</c:f>
              <c:strCache>
                <c:ptCount val="7"/>
                <c:pt idx="0">
                  <c:v>არც ერთხელ </c:v>
                </c:pt>
                <c:pt idx="1">
                  <c:v>ძალიან ბევრჯერ</c:v>
                </c:pt>
                <c:pt idx="2">
                  <c:v>მიჭირს პასუხის გაცემა</c:v>
                </c:pt>
                <c:pt idx="3">
                  <c:v>4 - ჯერ</c:v>
                </c:pt>
                <c:pt idx="4">
                  <c:v>1 -ჯერ</c:v>
                </c:pt>
                <c:pt idx="5">
                  <c:v>2 - ჯერ</c:v>
                </c:pt>
                <c:pt idx="6">
                  <c:v>3 - ჯერ</c:v>
                </c:pt>
              </c:strCache>
            </c:strRef>
          </c:cat>
          <c:val>
            <c:numRef>
              <c:f>Sheet1!$I$6:$I$12</c:f>
              <c:numCache>
                <c:formatCode>0%</c:formatCode>
                <c:ptCount val="7"/>
                <c:pt idx="0">
                  <c:v>0.55000000000000004</c:v>
                </c:pt>
                <c:pt idx="1">
                  <c:v>0.22</c:v>
                </c:pt>
                <c:pt idx="2">
                  <c:v>0.09</c:v>
                </c:pt>
                <c:pt idx="3">
                  <c:v>0.05</c:v>
                </c:pt>
                <c:pt idx="4">
                  <c:v>0.04</c:v>
                </c:pt>
                <c:pt idx="5">
                  <c:v>0.04</c:v>
                </c:pt>
                <c:pt idx="6">
                  <c:v>0.01</c:v>
                </c:pt>
              </c:numCache>
            </c:numRef>
          </c:val>
        </c:ser>
        <c:gapWidth val="95"/>
        <c:gapDepth val="95"/>
        <c:shape val="box"/>
        <c:axId val="38449920"/>
        <c:axId val="38451456"/>
        <c:axId val="0"/>
      </c:bar3DChart>
      <c:catAx>
        <c:axId val="38449920"/>
        <c:scaling>
          <c:orientation val="minMax"/>
        </c:scaling>
        <c:axPos val="b"/>
        <c:majorTickMark val="none"/>
        <c:tickLblPos val="nextTo"/>
        <c:crossAx val="38451456"/>
        <c:crosses val="autoZero"/>
        <c:auto val="1"/>
        <c:lblAlgn val="ctr"/>
        <c:lblOffset val="100"/>
      </c:catAx>
      <c:valAx>
        <c:axId val="3845145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38449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Sheet1!$G$7:$G$9</c:f>
              <c:strCache>
                <c:ptCount val="3"/>
                <c:pt idx="0">
                  <c:v>სწორი პასუხი</c:v>
                </c:pt>
                <c:pt idx="1">
                  <c:v>არ ვიცი</c:v>
                </c:pt>
                <c:pt idx="2">
                  <c:v>არასწორი პასუხი</c:v>
                </c:pt>
              </c:strCache>
            </c:strRef>
          </c:cat>
          <c:val>
            <c:numRef>
              <c:f>Sheet1!$H$7:$H$9</c:f>
              <c:numCache>
                <c:formatCode>0%</c:formatCode>
                <c:ptCount val="3"/>
                <c:pt idx="0">
                  <c:v>0.59</c:v>
                </c:pt>
                <c:pt idx="1">
                  <c:v>0.25</c:v>
                </c:pt>
                <c:pt idx="2">
                  <c:v>0.16</c:v>
                </c:pt>
              </c:numCache>
            </c:numRef>
          </c:val>
        </c:ser>
        <c:gapWidth val="95"/>
        <c:gapDepth val="95"/>
        <c:shape val="box"/>
        <c:axId val="61143680"/>
        <c:axId val="61450496"/>
        <c:axId val="0"/>
      </c:bar3DChart>
      <c:catAx>
        <c:axId val="61143680"/>
        <c:scaling>
          <c:orientation val="minMax"/>
        </c:scaling>
        <c:axPos val="b"/>
        <c:majorTickMark val="none"/>
        <c:tickLblPos val="nextTo"/>
        <c:crossAx val="61450496"/>
        <c:crosses val="autoZero"/>
        <c:auto val="1"/>
        <c:lblAlgn val="ctr"/>
        <c:lblOffset val="100"/>
      </c:catAx>
      <c:valAx>
        <c:axId val="6145049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11436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Sheet1!$E$3:$E$8</c:f>
              <c:strCache>
                <c:ptCount val="6"/>
                <c:pt idx="0">
                  <c:v>არც ძალიან ეფექტურად მუშაობს, არც არაეფექტურად მუშაობს</c:v>
                </c:pt>
                <c:pt idx="1">
                  <c:v>ეფექტურად მუშაობს</c:v>
                </c:pt>
                <c:pt idx="2">
                  <c:v>არაეფექტურად მუშაობს</c:v>
                </c:pt>
                <c:pt idx="3">
                  <c:v>ძალიან არაეფექტურად მუშაობს</c:v>
                </c:pt>
                <c:pt idx="4">
                  <c:v>მიჭირს პასუხის გაცემა</c:v>
                </c:pt>
                <c:pt idx="5">
                  <c:v>ძალიან ეფექტურად მუშაობს</c:v>
                </c:pt>
              </c:strCache>
            </c:strRef>
          </c:cat>
          <c:val>
            <c:numRef>
              <c:f>Sheet1!$F$3:$F$8</c:f>
              <c:numCache>
                <c:formatCode>0%</c:formatCode>
                <c:ptCount val="6"/>
                <c:pt idx="0">
                  <c:v>0.41</c:v>
                </c:pt>
                <c:pt idx="1">
                  <c:v>0.26</c:v>
                </c:pt>
                <c:pt idx="2">
                  <c:v>0.2</c:v>
                </c:pt>
                <c:pt idx="3">
                  <c:v>0.08</c:v>
                </c:pt>
                <c:pt idx="4">
                  <c:v>0.03</c:v>
                </c:pt>
                <c:pt idx="5">
                  <c:v>0.02</c:v>
                </c:pt>
              </c:numCache>
            </c:numRef>
          </c:val>
        </c:ser>
        <c:gapWidth val="95"/>
        <c:gapDepth val="95"/>
        <c:shape val="box"/>
        <c:axId val="61087104"/>
        <c:axId val="61457920"/>
        <c:axId val="0"/>
      </c:bar3DChart>
      <c:catAx>
        <c:axId val="61087104"/>
        <c:scaling>
          <c:orientation val="minMax"/>
        </c:scaling>
        <c:axPos val="b"/>
        <c:majorTickMark val="none"/>
        <c:tickLblPos val="nextTo"/>
        <c:crossAx val="61457920"/>
        <c:crosses val="autoZero"/>
        <c:auto val="1"/>
        <c:lblAlgn val="ctr"/>
        <c:lblOffset val="100"/>
      </c:catAx>
      <c:valAx>
        <c:axId val="6145792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10871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cat>
            <c:strRef>
              <c:f>Sheet1!$H$4:$H$6</c:f>
              <c:strCache>
                <c:ptCount val="3"/>
                <c:pt idx="0">
                  <c:v>დიახ</c:v>
                </c:pt>
                <c:pt idx="1">
                  <c:v>არა 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Sheet1!$I$4:$I$6</c:f>
              <c:numCache>
                <c:formatCode>0%</c:formatCode>
                <c:ptCount val="3"/>
                <c:pt idx="0">
                  <c:v>0.79</c:v>
                </c:pt>
                <c:pt idx="1">
                  <c:v>0.2</c:v>
                </c:pt>
                <c:pt idx="2">
                  <c:v>0.01</c:v>
                </c:pt>
              </c:numCache>
            </c:numRef>
          </c:val>
        </c:ser>
        <c:dLbls>
          <c:showVal val="1"/>
        </c:dLbls>
        <c:gapWidth val="75"/>
        <c:shape val="box"/>
        <c:axId val="65557248"/>
        <c:axId val="65559168"/>
        <c:axId val="0"/>
      </c:bar3DChart>
      <c:catAx>
        <c:axId val="65557248"/>
        <c:scaling>
          <c:orientation val="minMax"/>
        </c:scaling>
        <c:axPos val="l"/>
        <c:majorTickMark val="none"/>
        <c:tickLblPos val="nextTo"/>
        <c:crossAx val="65559168"/>
        <c:crosses val="autoZero"/>
        <c:auto val="1"/>
        <c:lblAlgn val="ctr"/>
        <c:lblOffset val="100"/>
      </c:catAx>
      <c:valAx>
        <c:axId val="65559168"/>
        <c:scaling>
          <c:orientation val="minMax"/>
        </c:scaling>
        <c:axPos val="b"/>
        <c:numFmt formatCode="0%" sourceLinked="1"/>
        <c:majorTickMark val="none"/>
        <c:tickLblPos val="nextTo"/>
        <c:crossAx val="65557248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Sheet1!$F$6:$F$8</c:f>
              <c:strCache>
                <c:ptCount val="3"/>
                <c:pt idx="0">
                  <c:v>არა სამართლიანად ინიშნება</c:v>
                </c:pt>
                <c:pt idx="1">
                  <c:v>სამართლიანად ინიშნება </c:v>
                </c:pt>
                <c:pt idx="2">
                  <c:v>მიჭირს პასუხის გაცემა </c:v>
                </c:pt>
              </c:strCache>
            </c:strRef>
          </c:cat>
          <c:val>
            <c:numRef>
              <c:f>Sheet1!$G$6:$G$8</c:f>
              <c:numCache>
                <c:formatCode>0%</c:formatCode>
                <c:ptCount val="3"/>
                <c:pt idx="0">
                  <c:v>0.49</c:v>
                </c:pt>
                <c:pt idx="1">
                  <c:v>0.34</c:v>
                </c:pt>
                <c:pt idx="2">
                  <c:v>0.17</c:v>
                </c:pt>
              </c:numCache>
            </c:numRef>
          </c:val>
        </c:ser>
        <c:dLbls>
          <c:showVal val="1"/>
        </c:dLbls>
        <c:overlap val="-25"/>
        <c:axId val="65570304"/>
        <c:axId val="65581056"/>
      </c:barChart>
      <c:catAx>
        <c:axId val="65570304"/>
        <c:scaling>
          <c:orientation val="minMax"/>
        </c:scaling>
        <c:axPos val="l"/>
        <c:majorTickMark val="none"/>
        <c:tickLblPos val="nextTo"/>
        <c:crossAx val="65581056"/>
        <c:crosses val="autoZero"/>
        <c:auto val="1"/>
        <c:lblAlgn val="ctr"/>
        <c:lblOffset val="100"/>
      </c:catAx>
      <c:valAx>
        <c:axId val="65581056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655703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Sheet1!$G$5:$G$9</c:f>
              <c:strCache>
                <c:ptCount val="5"/>
                <c:pt idx="0">
                  <c:v>ჰუმანიტარები</c:v>
                </c:pt>
                <c:pt idx="1">
                  <c:v>სოციალური</c:v>
                </c:pt>
                <c:pt idx="2">
                  <c:v>განათლება</c:v>
                </c:pt>
                <c:pt idx="3">
                  <c:v>ზუსტები</c:v>
                </c:pt>
                <c:pt idx="4">
                  <c:v>აგრარული</c:v>
                </c:pt>
              </c:strCache>
            </c:strRef>
          </c:cat>
          <c:val>
            <c:numRef>
              <c:f>Sheet1!$H$5:$H$9</c:f>
              <c:numCache>
                <c:formatCode>0%</c:formatCode>
                <c:ptCount val="5"/>
                <c:pt idx="0">
                  <c:v>0.31000000000000011</c:v>
                </c:pt>
                <c:pt idx="1">
                  <c:v>0.23</c:v>
                </c:pt>
                <c:pt idx="2">
                  <c:v>0.21000000000000005</c:v>
                </c:pt>
                <c:pt idx="3">
                  <c:v>0.17</c:v>
                </c:pt>
                <c:pt idx="4">
                  <c:v>8.0000000000000029E-2</c:v>
                </c:pt>
              </c:numCache>
            </c:numRef>
          </c:val>
        </c:ser>
        <c:dLbls>
          <c:showVal val="1"/>
        </c:dLbls>
        <c:overlap val="-25"/>
        <c:axId val="65102592"/>
        <c:axId val="65104128"/>
      </c:barChart>
      <c:catAx>
        <c:axId val="65102592"/>
        <c:scaling>
          <c:orientation val="minMax"/>
        </c:scaling>
        <c:axPos val="b"/>
        <c:numFmt formatCode="General" sourceLinked="1"/>
        <c:majorTickMark val="none"/>
        <c:tickLblPos val="nextTo"/>
        <c:crossAx val="65104128"/>
        <c:crosses val="autoZero"/>
        <c:auto val="1"/>
        <c:lblAlgn val="ctr"/>
        <c:lblOffset val="100"/>
      </c:catAx>
      <c:valAx>
        <c:axId val="65104128"/>
        <c:scaling>
          <c:orientation val="minMax"/>
        </c:scaling>
        <c:delete val="1"/>
        <c:axPos val="l"/>
        <c:numFmt formatCode="0%" sourceLinked="1"/>
        <c:tickLblPos val="none"/>
        <c:crossAx val="65102592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Sheet1!$G$5:$G$9</c:f>
              <c:strCache>
                <c:ptCount val="5"/>
                <c:pt idx="0">
                  <c:v>ნაცნობობით ინიშნება</c:v>
                </c:pt>
                <c:pt idx="1">
                  <c:v>მიჭირს პასუხის გაცემა</c:v>
                </c:pt>
                <c:pt idx="2">
                  <c:v>ლექტორები განზრახ არ წერენ მაღალ ქულებს</c:v>
                </c:pt>
                <c:pt idx="3">
                  <c:v>ვინც, მხოლოდ წერებზე მოდის, არ შეიძლება მას ჰქონდეს სტიპენდია</c:v>
                </c:pt>
                <c:pt idx="4">
                  <c:v>ადგილობრივებს უნიშნავენ, ჩამოსულებს არა</c:v>
                </c:pt>
              </c:strCache>
            </c:strRef>
          </c:cat>
          <c:val>
            <c:numRef>
              <c:f>Sheet1!$H$5:$H$9</c:f>
              <c:numCache>
                <c:formatCode>0%</c:formatCode>
                <c:ptCount val="5"/>
                <c:pt idx="0">
                  <c:v>0.7</c:v>
                </c:pt>
                <c:pt idx="1">
                  <c:v>0.17</c:v>
                </c:pt>
                <c:pt idx="2">
                  <c:v>7.0000000000000007E-2</c:v>
                </c:pt>
                <c:pt idx="3">
                  <c:v>0.04</c:v>
                </c:pt>
                <c:pt idx="4">
                  <c:v>0.02</c:v>
                </c:pt>
              </c:numCache>
            </c:numRef>
          </c:val>
        </c:ser>
        <c:dLbls>
          <c:showVal val="1"/>
        </c:dLbls>
        <c:overlap val="-25"/>
        <c:axId val="65596800"/>
        <c:axId val="73317760"/>
      </c:barChart>
      <c:catAx>
        <c:axId val="65596800"/>
        <c:scaling>
          <c:orientation val="minMax"/>
        </c:scaling>
        <c:axPos val="l"/>
        <c:majorTickMark val="none"/>
        <c:tickLblPos val="nextTo"/>
        <c:crossAx val="73317760"/>
        <c:crosses val="autoZero"/>
        <c:auto val="1"/>
        <c:lblAlgn val="ctr"/>
        <c:lblOffset val="100"/>
      </c:catAx>
      <c:valAx>
        <c:axId val="73317760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65596800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Sheet1!$G$8:$G$9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Sheet1!$H$8:$H$9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showVal val="1"/>
        </c:dLbls>
        <c:overlap val="-25"/>
        <c:axId val="65334272"/>
        <c:axId val="66109824"/>
      </c:barChart>
      <c:catAx>
        <c:axId val="65334272"/>
        <c:scaling>
          <c:orientation val="minMax"/>
        </c:scaling>
        <c:axPos val="l"/>
        <c:majorTickMark val="none"/>
        <c:tickLblPos val="nextTo"/>
        <c:crossAx val="66109824"/>
        <c:crosses val="autoZero"/>
        <c:auto val="1"/>
        <c:lblAlgn val="ctr"/>
        <c:lblOffset val="100"/>
      </c:catAx>
      <c:valAx>
        <c:axId val="66109824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65334272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Sheet1!$G$6:$G$8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Sheet1!$H$6:$H$8</c:f>
              <c:numCache>
                <c:formatCode>0%</c:formatCode>
                <c:ptCount val="3"/>
                <c:pt idx="0">
                  <c:v>0.92</c:v>
                </c:pt>
                <c:pt idx="1">
                  <c:v>0.06</c:v>
                </c:pt>
                <c:pt idx="2">
                  <c:v>0.02</c:v>
                </c:pt>
              </c:numCache>
            </c:numRef>
          </c:val>
        </c:ser>
        <c:dLbls>
          <c:showVal val="1"/>
        </c:dLbls>
        <c:overlap val="-25"/>
        <c:axId val="75862016"/>
        <c:axId val="82739200"/>
      </c:barChart>
      <c:catAx>
        <c:axId val="75862016"/>
        <c:scaling>
          <c:orientation val="minMax"/>
        </c:scaling>
        <c:axPos val="l"/>
        <c:majorTickMark val="none"/>
        <c:tickLblPos val="nextTo"/>
        <c:crossAx val="82739200"/>
        <c:crosses val="autoZero"/>
        <c:auto val="1"/>
        <c:lblAlgn val="ctr"/>
        <c:lblOffset val="100"/>
      </c:catAx>
      <c:valAx>
        <c:axId val="82739200"/>
        <c:scaling>
          <c:orientation val="minMax"/>
        </c:scaling>
        <c:delete val="1"/>
        <c:axPos val="b"/>
        <c:numFmt formatCode="0%" sourceLinked="1"/>
        <c:tickLblPos val="none"/>
        <c:crossAx val="75862016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Sheet1!$F$5:$F$7</c:f>
              <c:strCache>
                <c:ptCount val="3"/>
                <c:pt idx="0">
                  <c:v>არა</c:v>
                </c:pt>
                <c:pt idx="1">
                  <c:v>დიახ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Sheet1!$G$5:$G$7</c:f>
              <c:numCache>
                <c:formatCode>0%</c:formatCode>
                <c:ptCount val="3"/>
                <c:pt idx="0">
                  <c:v>0.51</c:v>
                </c:pt>
                <c:pt idx="1">
                  <c:v>0.46</c:v>
                </c:pt>
                <c:pt idx="2">
                  <c:v>0.03</c:v>
                </c:pt>
              </c:numCache>
            </c:numRef>
          </c:val>
        </c:ser>
        <c:dLbls>
          <c:showVal val="1"/>
        </c:dLbls>
        <c:gapWidth val="75"/>
        <c:axId val="66745088"/>
        <c:axId val="66748800"/>
      </c:barChart>
      <c:catAx>
        <c:axId val="66745088"/>
        <c:scaling>
          <c:orientation val="minMax"/>
        </c:scaling>
        <c:axPos val="l"/>
        <c:majorTickMark val="none"/>
        <c:tickLblPos val="nextTo"/>
        <c:crossAx val="66748800"/>
        <c:crosses val="autoZero"/>
        <c:auto val="1"/>
        <c:lblAlgn val="ctr"/>
        <c:lblOffset val="100"/>
      </c:catAx>
      <c:valAx>
        <c:axId val="66748800"/>
        <c:scaling>
          <c:orientation val="minMax"/>
        </c:scaling>
        <c:axPos val="b"/>
        <c:numFmt formatCode="0%" sourceLinked="1"/>
        <c:majorTickMark val="none"/>
        <c:tickLblPos val="nextTo"/>
        <c:crossAx val="66745088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Sheet1!$F$3:$F$5</c:f>
              <c:strCache>
                <c:ptCount val="3"/>
                <c:pt idx="0">
                  <c:v>არა</c:v>
                </c:pt>
                <c:pt idx="1">
                  <c:v>დიახ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Sheet1!$G$3:$G$5</c:f>
              <c:numCache>
                <c:formatCode>0%</c:formatCode>
                <c:ptCount val="3"/>
                <c:pt idx="0">
                  <c:v>0.51</c:v>
                </c:pt>
                <c:pt idx="1">
                  <c:v>0.48</c:v>
                </c:pt>
                <c:pt idx="2">
                  <c:v>0.01</c:v>
                </c:pt>
              </c:numCache>
            </c:numRef>
          </c:val>
        </c:ser>
        <c:dLbls>
          <c:showVal val="1"/>
        </c:dLbls>
        <c:overlap val="-25"/>
        <c:axId val="66744704"/>
        <c:axId val="67418752"/>
      </c:barChart>
      <c:catAx>
        <c:axId val="66744704"/>
        <c:scaling>
          <c:orientation val="minMax"/>
        </c:scaling>
        <c:axPos val="l"/>
        <c:majorTickMark val="none"/>
        <c:tickLblPos val="nextTo"/>
        <c:crossAx val="67418752"/>
        <c:crosses val="autoZero"/>
        <c:auto val="1"/>
        <c:lblAlgn val="ctr"/>
        <c:lblOffset val="100"/>
      </c:catAx>
      <c:valAx>
        <c:axId val="67418752"/>
        <c:scaling>
          <c:orientation val="minMax"/>
        </c:scaling>
        <c:delete val="1"/>
        <c:axPos val="b"/>
        <c:numFmt formatCode="0%" sourceLinked="1"/>
        <c:tickLblPos val="none"/>
        <c:crossAx val="66744704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Sheet1!$G$5:$G$9</c:f>
              <c:strCache>
                <c:ptCount val="5"/>
                <c:pt idx="0">
                  <c:v>მე არ მაინტერესებს</c:v>
                </c:pt>
                <c:pt idx="1">
                  <c:v>საიტი არ არის საინტერესო</c:v>
                </c:pt>
                <c:pt idx="2">
                  <c:v>ვერ ვიღებ სათანადო ინფორმაცია</c:v>
                </c:pt>
                <c:pt idx="3">
                  <c:v>არ მაქვს კომპიუტერი / ინტერნეტი</c:v>
                </c:pt>
                <c:pt idx="4">
                  <c:v>მიჭირს პასუხის გაცემა</c:v>
                </c:pt>
              </c:strCache>
            </c:strRef>
          </c:cat>
          <c:val>
            <c:numRef>
              <c:f>Sheet1!$H$5:$H$9</c:f>
              <c:numCache>
                <c:formatCode>0%</c:formatCode>
                <c:ptCount val="5"/>
                <c:pt idx="0">
                  <c:v>0.49</c:v>
                </c:pt>
                <c:pt idx="1">
                  <c:v>0.21</c:v>
                </c:pt>
                <c:pt idx="2">
                  <c:v>0.16</c:v>
                </c:pt>
                <c:pt idx="3">
                  <c:v>7.0000000000000007E-2</c:v>
                </c:pt>
                <c:pt idx="4">
                  <c:v>7.0000000000000007E-2</c:v>
                </c:pt>
              </c:numCache>
            </c:numRef>
          </c:val>
        </c:ser>
        <c:dLbls>
          <c:showVal val="1"/>
        </c:dLbls>
        <c:overlap val="-25"/>
        <c:axId val="74578944"/>
        <c:axId val="75564928"/>
      </c:barChart>
      <c:catAx>
        <c:axId val="74578944"/>
        <c:scaling>
          <c:orientation val="minMax"/>
        </c:scaling>
        <c:axPos val="b"/>
        <c:majorTickMark val="none"/>
        <c:tickLblPos val="nextTo"/>
        <c:crossAx val="75564928"/>
        <c:crosses val="autoZero"/>
        <c:auto val="1"/>
        <c:lblAlgn val="ctr"/>
        <c:lblOffset val="100"/>
      </c:catAx>
      <c:valAx>
        <c:axId val="7556492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45789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Sheet1!$G$6:$G$9</c:f>
              <c:strCache>
                <c:ptCount val="4"/>
                <c:pt idx="0">
                  <c:v>I კურსი</c:v>
                </c:pt>
                <c:pt idx="1">
                  <c:v>II კურსი</c:v>
                </c:pt>
                <c:pt idx="2">
                  <c:v>IV კურსი</c:v>
                </c:pt>
                <c:pt idx="3">
                  <c:v>III კურსი</c:v>
                </c:pt>
              </c:strCache>
            </c:strRef>
          </c:cat>
          <c:val>
            <c:numRef>
              <c:f>Sheet1!$H$6:$H$9</c:f>
              <c:numCache>
                <c:formatCode>0%</c:formatCode>
                <c:ptCount val="4"/>
                <c:pt idx="0">
                  <c:v>0.34</c:v>
                </c:pt>
                <c:pt idx="1">
                  <c:v>0.24000000000000005</c:v>
                </c:pt>
                <c:pt idx="2">
                  <c:v>0.23</c:v>
                </c:pt>
                <c:pt idx="3">
                  <c:v>0.19</c:v>
                </c:pt>
              </c:numCache>
            </c:numRef>
          </c:val>
        </c:ser>
        <c:dLbls>
          <c:showVal val="1"/>
        </c:dLbls>
        <c:overlap val="-25"/>
        <c:axId val="65234816"/>
        <c:axId val="65236352"/>
      </c:barChart>
      <c:catAx>
        <c:axId val="65234816"/>
        <c:scaling>
          <c:orientation val="minMax"/>
        </c:scaling>
        <c:axPos val="b"/>
        <c:majorTickMark val="none"/>
        <c:tickLblPos val="nextTo"/>
        <c:crossAx val="65236352"/>
        <c:crosses val="autoZero"/>
        <c:auto val="1"/>
        <c:lblAlgn val="ctr"/>
        <c:lblOffset val="100"/>
      </c:catAx>
      <c:valAx>
        <c:axId val="65236352"/>
        <c:scaling>
          <c:orientation val="minMax"/>
        </c:scaling>
        <c:delete val="1"/>
        <c:axPos val="l"/>
        <c:numFmt formatCode="0%" sourceLinked="1"/>
        <c:tickLblPos val="none"/>
        <c:crossAx val="6523481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Sheet1!$G$6:$G$10</c:f>
              <c:strCache>
                <c:ptCount val="5"/>
                <c:pt idx="0">
                  <c:v>ნაწილობრივ მომწონს, ნაწილობრივ არ მომწონს</c:v>
                </c:pt>
                <c:pt idx="1">
                  <c:v>მომწონს</c:v>
                </c:pt>
                <c:pt idx="2">
                  <c:v>არ მომწონს</c:v>
                </c:pt>
                <c:pt idx="3">
                  <c:v>ძალიან მომწონს</c:v>
                </c:pt>
                <c:pt idx="4">
                  <c:v>საერთოდ არ მომწონს </c:v>
                </c:pt>
              </c:strCache>
            </c:strRef>
          </c:cat>
          <c:val>
            <c:numRef>
              <c:f>Sheet1!$H$6:$H$10</c:f>
              <c:numCache>
                <c:formatCode>0%</c:formatCode>
                <c:ptCount val="5"/>
                <c:pt idx="0">
                  <c:v>0.53</c:v>
                </c:pt>
                <c:pt idx="1">
                  <c:v>0.23</c:v>
                </c:pt>
                <c:pt idx="2">
                  <c:v>0.13</c:v>
                </c:pt>
                <c:pt idx="3">
                  <c:v>9.0000000000000011E-2</c:v>
                </c:pt>
                <c:pt idx="4">
                  <c:v>2.0000000000000004E-2</c:v>
                </c:pt>
              </c:numCache>
            </c:numRef>
          </c:val>
        </c:ser>
        <c:dLbls>
          <c:showVal val="1"/>
        </c:dLbls>
        <c:overlap val="-25"/>
        <c:axId val="65272832"/>
        <c:axId val="66396928"/>
      </c:barChart>
      <c:catAx>
        <c:axId val="65272832"/>
        <c:scaling>
          <c:orientation val="minMax"/>
        </c:scaling>
        <c:axPos val="b"/>
        <c:majorTickMark val="none"/>
        <c:tickLblPos val="nextTo"/>
        <c:crossAx val="66396928"/>
        <c:crosses val="autoZero"/>
        <c:auto val="1"/>
        <c:lblAlgn val="ctr"/>
        <c:lblOffset val="100"/>
      </c:catAx>
      <c:valAx>
        <c:axId val="66396928"/>
        <c:scaling>
          <c:orientation val="minMax"/>
        </c:scaling>
        <c:delete val="1"/>
        <c:axPos val="l"/>
        <c:numFmt formatCode="0%" sourceLinked="1"/>
        <c:tickLblPos val="none"/>
        <c:crossAx val="6527283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Sheet1!$F$8:$F$11</c:f>
              <c:strCache>
                <c:ptCount val="4"/>
                <c:pt idx="0">
                  <c:v>სრულადაა დაცული</c:v>
                </c:pt>
                <c:pt idx="1">
                  <c:v>ნაწილობრივ დაცულია, ნაწილობრივ არა</c:v>
                </c:pt>
                <c:pt idx="2">
                  <c:v>საერთოდ არ არის დაცული</c:v>
                </c:pt>
                <c:pt idx="3">
                  <c:v>მიჭირს პასუხის გაცემა</c:v>
                </c:pt>
              </c:strCache>
            </c:strRef>
          </c:cat>
          <c:val>
            <c:numRef>
              <c:f>Sheet1!$G$8:$G$11</c:f>
              <c:numCache>
                <c:formatCode>0%</c:formatCode>
                <c:ptCount val="4"/>
                <c:pt idx="0">
                  <c:v>0.43000000000000005</c:v>
                </c:pt>
                <c:pt idx="1">
                  <c:v>0.4</c:v>
                </c:pt>
                <c:pt idx="2">
                  <c:v>0.16</c:v>
                </c:pt>
                <c:pt idx="3">
                  <c:v>1.0000000000000002E-2</c:v>
                </c:pt>
              </c:numCache>
            </c:numRef>
          </c:val>
        </c:ser>
        <c:dLbls>
          <c:showVal val="1"/>
        </c:dLbls>
        <c:overlap val="-25"/>
        <c:axId val="66408832"/>
        <c:axId val="66410368"/>
      </c:barChart>
      <c:catAx>
        <c:axId val="66408832"/>
        <c:scaling>
          <c:orientation val="minMax"/>
        </c:scaling>
        <c:axPos val="b"/>
        <c:majorTickMark val="none"/>
        <c:tickLblPos val="nextTo"/>
        <c:crossAx val="66410368"/>
        <c:crosses val="autoZero"/>
        <c:auto val="1"/>
        <c:lblAlgn val="ctr"/>
        <c:lblOffset val="100"/>
      </c:catAx>
      <c:valAx>
        <c:axId val="66410368"/>
        <c:scaling>
          <c:orientation val="minMax"/>
        </c:scaling>
        <c:delete val="1"/>
        <c:axPos val="l"/>
        <c:numFmt formatCode="0%" sourceLinked="1"/>
        <c:tickLblPos val="none"/>
        <c:crossAx val="6640883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Sheet1!$H$6</c:f>
              <c:strCache>
                <c:ptCount val="1"/>
              </c:strCache>
            </c:strRef>
          </c:tx>
          <c:cat>
            <c:strRef>
              <c:f>Sheet1!$G$7:$G$11</c:f>
              <c:strCache>
                <c:ptCount val="5"/>
                <c:pt idx="0">
                  <c:v>საშუალო</c:v>
                </c:pt>
                <c:pt idx="1">
                  <c:v>დაბალი</c:v>
                </c:pt>
                <c:pt idx="2">
                  <c:v>მაღალი</c:v>
                </c:pt>
                <c:pt idx="3">
                  <c:v>საკმაოდ დაბალი</c:v>
                </c:pt>
                <c:pt idx="4">
                  <c:v>საკმაოდ მაღალი</c:v>
                </c:pt>
              </c:strCache>
            </c:strRef>
          </c:cat>
          <c:val>
            <c:numRef>
              <c:f>Sheet1!$H$7:$H$11</c:f>
              <c:numCache>
                <c:formatCode>0%</c:formatCode>
                <c:ptCount val="5"/>
                <c:pt idx="0">
                  <c:v>0.60000000000000009</c:v>
                </c:pt>
                <c:pt idx="1">
                  <c:v>0.2</c:v>
                </c:pt>
                <c:pt idx="2">
                  <c:v>0.11</c:v>
                </c:pt>
                <c:pt idx="3">
                  <c:v>0.05</c:v>
                </c:pt>
                <c:pt idx="4">
                  <c:v>4.0000000000000008E-2</c:v>
                </c:pt>
              </c:numCache>
            </c:numRef>
          </c:val>
        </c:ser>
        <c:dLbls>
          <c:showVal val="1"/>
        </c:dLbls>
        <c:overlap val="-25"/>
        <c:axId val="73209344"/>
        <c:axId val="73210880"/>
      </c:barChart>
      <c:catAx>
        <c:axId val="73209344"/>
        <c:scaling>
          <c:orientation val="minMax"/>
        </c:scaling>
        <c:axPos val="b"/>
        <c:majorTickMark val="none"/>
        <c:tickLblPos val="nextTo"/>
        <c:crossAx val="73210880"/>
        <c:crosses val="autoZero"/>
        <c:auto val="1"/>
        <c:lblAlgn val="ctr"/>
        <c:lblOffset val="100"/>
      </c:catAx>
      <c:valAx>
        <c:axId val="73210880"/>
        <c:scaling>
          <c:orientation val="minMax"/>
        </c:scaling>
        <c:delete val="1"/>
        <c:axPos val="l"/>
        <c:numFmt formatCode="0%" sourceLinked="1"/>
        <c:tickLblPos val="none"/>
        <c:crossAx val="7320934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Sheet1!$F$7:$F$9</c:f>
              <c:strCache>
                <c:ptCount val="3"/>
                <c:pt idx="0">
                  <c:v>ნაწილობრივ იყენებენ, ნაწილობრივ არ იყენებენ</c:v>
                </c:pt>
                <c:pt idx="1">
                  <c:v>ძირითადად იყენებენ</c:v>
                </c:pt>
                <c:pt idx="2">
                  <c:v>საერთოდ არ იყენებენ</c:v>
                </c:pt>
              </c:strCache>
            </c:strRef>
          </c:cat>
          <c:val>
            <c:numRef>
              <c:f>Sheet1!$G$7:$G$9</c:f>
              <c:numCache>
                <c:formatCode>0%</c:formatCode>
                <c:ptCount val="3"/>
                <c:pt idx="0">
                  <c:v>0.60000000000000009</c:v>
                </c:pt>
                <c:pt idx="1">
                  <c:v>0.29000000000000004</c:v>
                </c:pt>
                <c:pt idx="2">
                  <c:v>0.11</c:v>
                </c:pt>
              </c:numCache>
            </c:numRef>
          </c:val>
        </c:ser>
        <c:dLbls>
          <c:showVal val="1"/>
        </c:dLbls>
        <c:overlap val="-25"/>
        <c:axId val="73231360"/>
        <c:axId val="73245440"/>
      </c:barChart>
      <c:catAx>
        <c:axId val="73231360"/>
        <c:scaling>
          <c:orientation val="minMax"/>
        </c:scaling>
        <c:axPos val="b"/>
        <c:majorTickMark val="none"/>
        <c:tickLblPos val="nextTo"/>
        <c:crossAx val="73245440"/>
        <c:crosses val="autoZero"/>
        <c:auto val="1"/>
        <c:lblAlgn val="ctr"/>
        <c:lblOffset val="100"/>
      </c:catAx>
      <c:valAx>
        <c:axId val="73245440"/>
        <c:scaling>
          <c:orientation val="minMax"/>
        </c:scaling>
        <c:delete val="1"/>
        <c:axPos val="l"/>
        <c:numFmt formatCode="0%" sourceLinked="1"/>
        <c:tickLblPos val="none"/>
        <c:crossAx val="7323136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Sheet1!$G$7:$G$10</c:f>
              <c:strCache>
                <c:ptCount val="4"/>
                <c:pt idx="0">
                  <c:v>დიახ, მაქვს ყველა საგნის სილაბუსი </c:v>
                </c:pt>
                <c:pt idx="1">
                  <c:v>არა, არც ერთი საგნის სილაბუსი არა მაქვს </c:v>
                </c:pt>
                <c:pt idx="2">
                  <c:v>ზოგი საგნის სილაბუსი მაქვს, ზოგის არ მაქვს </c:v>
                </c:pt>
                <c:pt idx="3">
                  <c:v>არ ვიცი, რა არის სილაბუსი </c:v>
                </c:pt>
              </c:strCache>
            </c:strRef>
          </c:cat>
          <c:val>
            <c:numRef>
              <c:f>Sheet1!$H$7:$H$10</c:f>
              <c:numCache>
                <c:formatCode>0%</c:formatCode>
                <c:ptCount val="4"/>
                <c:pt idx="0">
                  <c:v>0.39000000000000007</c:v>
                </c:pt>
                <c:pt idx="1">
                  <c:v>0.33000000000000007</c:v>
                </c:pt>
                <c:pt idx="2">
                  <c:v>0.26</c:v>
                </c:pt>
                <c:pt idx="3">
                  <c:v>2.0000000000000004E-2</c:v>
                </c:pt>
              </c:numCache>
            </c:numRef>
          </c:val>
        </c:ser>
        <c:dLbls>
          <c:showVal val="1"/>
        </c:dLbls>
        <c:overlap val="-25"/>
        <c:axId val="73339648"/>
        <c:axId val="73341184"/>
      </c:barChart>
      <c:catAx>
        <c:axId val="73339648"/>
        <c:scaling>
          <c:orientation val="minMax"/>
        </c:scaling>
        <c:axPos val="b"/>
        <c:majorTickMark val="none"/>
        <c:tickLblPos val="nextTo"/>
        <c:crossAx val="73341184"/>
        <c:crosses val="autoZero"/>
        <c:auto val="1"/>
        <c:lblAlgn val="ctr"/>
        <c:lblOffset val="100"/>
      </c:catAx>
      <c:valAx>
        <c:axId val="73341184"/>
        <c:scaling>
          <c:orientation val="minMax"/>
        </c:scaling>
        <c:delete val="1"/>
        <c:axPos val="l"/>
        <c:numFmt formatCode="0%" sourceLinked="1"/>
        <c:tickLblPos val="none"/>
        <c:crossAx val="7333964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Sheet1!$E$7:$E$9</c:f>
              <c:strCache>
                <c:ptCount val="3"/>
                <c:pt idx="0">
                  <c:v>დიახ</c:v>
                </c:pt>
                <c:pt idx="1">
                  <c:v>მიჭირს პასუხის გაცემა</c:v>
                </c:pt>
                <c:pt idx="2">
                  <c:v>არა</c:v>
                </c:pt>
              </c:strCache>
            </c:strRef>
          </c:cat>
          <c:val>
            <c:numRef>
              <c:f>Sheet1!$F$7:$F$9</c:f>
              <c:numCache>
                <c:formatCode>0%</c:formatCode>
                <c:ptCount val="3"/>
                <c:pt idx="0">
                  <c:v>0.89</c:v>
                </c:pt>
                <c:pt idx="1">
                  <c:v>7.0000000000000021E-2</c:v>
                </c:pt>
                <c:pt idx="2">
                  <c:v>4.0000000000000008E-2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3378048"/>
        <c:axId val="73383936"/>
        <c:axId val="0"/>
      </c:bar3DChart>
      <c:catAx>
        <c:axId val="73378048"/>
        <c:scaling>
          <c:orientation val="minMax"/>
        </c:scaling>
        <c:axPos val="b"/>
        <c:majorTickMark val="none"/>
        <c:tickLblPos val="nextTo"/>
        <c:crossAx val="73383936"/>
        <c:crosses val="autoZero"/>
        <c:auto val="1"/>
        <c:lblAlgn val="ctr"/>
        <c:lblOffset val="100"/>
      </c:catAx>
      <c:valAx>
        <c:axId val="73383936"/>
        <c:scaling>
          <c:orientation val="minMax"/>
        </c:scaling>
        <c:delete val="1"/>
        <c:axPos val="l"/>
        <c:numFmt formatCode="0%" sourceLinked="1"/>
        <c:tickLblPos val="none"/>
        <c:crossAx val="7337804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ltGray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ltGray"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ltGray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ltGray"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ltGray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ltGray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ltGray"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ltGray"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Telavi</a:t>
            </a:r>
            <a:r>
              <a:rPr lang="en-US" sz="6000" dirty="0" smtClean="0"/>
              <a:t> State UNIVERSITY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180496"/>
            <a:ext cx="12192000" cy="3678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00B050"/>
                </a:solidFill>
              </a:rPr>
              <a:t>Result of Sociological Research</a:t>
            </a:r>
            <a:endParaRPr lang="ka-GE" sz="60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9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79270"/>
            <a:ext cx="11029616" cy="979714"/>
          </a:xfrm>
        </p:spPr>
        <p:txBody>
          <a:bodyPr/>
          <a:lstStyle/>
          <a:p>
            <a:r>
              <a:rPr lang="ka-GE" b="1" dirty="0" smtClean="0">
                <a:solidFill>
                  <a:srgbClr val="92D050"/>
                </a:solidFill>
              </a:rPr>
              <a:t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</a:t>
            </a:r>
            <a:r>
              <a:rPr lang="ka-GE" dirty="0" smtClean="0">
                <a:solidFill>
                  <a:srgbClr val="92D050"/>
                </a:solidFill>
              </a:rPr>
              <a:t>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2037806"/>
            <a:ext cx="11273246" cy="4284617"/>
          </a:xfrm>
        </p:spPr>
        <p:txBody>
          <a:bodyPr>
            <a:normAutofit fontScale="85000" lnSpcReduction="10000"/>
          </a:bodyPr>
          <a:lstStyle/>
          <a:p>
            <a:r>
              <a:rPr lang="ka-GE" dirty="0" smtClean="0">
                <a:solidFill>
                  <a:srgbClr val="FF0000"/>
                </a:solidFill>
              </a:rPr>
              <a:t>პროფესორ-მასწავლებლების კვალიფიკაციის ამაღლება - 29 %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ახალი სასწავლო პროგრამების დანერგვა - 25 %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უნივერსიტეტის კეთილმოწყობა, აუდიტორიების რემონტი - 14 %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მეტი სიმკაცრე ლექტორების მხრიდან - 7 %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ლექტორების მიერ სტუდენტთა ცოდნის სამართლიანი შეფასება - 6 %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მიჭირს პასუხის გაცემა - 5 %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პროფესორ-მასწავლებლებსა და სტუდენტებს შორის ურთიერთობის გაუმჯობესება - 4 %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სტუდენტების მონდომება / მოწადინება / მეტი აქტიურობა - 4 %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პროფესორ-მასწავლებლების ხელფასების გაზრდა  - 2%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ბიბლიოთეკაში ახალი სახელმძღვანელოების შეძენა / გადახალისება - 1 %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კომპიუტერული კლასების რაოდენობის გაზრდა - 1 %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უნივერსიტეტის ეფექტური მენეჯმენტი - 1 %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უნივერსიტეტს უნდა ჰყავდეს მკაცრი რექტორი - 1 %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4575"/>
          </a:xfrm>
        </p:spPr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92D050"/>
                </a:solidFill>
              </a:rPr>
              <a:t>გაქვთ თუ არა ყველა იმ საგნის სილაბუსი, რომლებსაც ამ სემესტრში სწავლობთ? 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7"/>
            <a:ext cx="11029616" cy="891512"/>
          </a:xfrm>
        </p:spPr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92D050"/>
                </a:solidFill>
              </a:rPr>
              <a:t>მუშაობს თუ არა ლექტორი სილაბუსის მიხედვით</a:t>
            </a:r>
            <a:r>
              <a:rPr lang="ka-GE" b="1" dirty="0" smtClean="0">
                <a:solidFill>
                  <a:srgbClr val="92D050"/>
                </a:solidFill>
              </a:rPr>
              <a:t>:</a:t>
            </a:r>
            <a:r>
              <a:rPr lang="en-US" b="1" dirty="0" smtClean="0">
                <a:solidFill>
                  <a:srgbClr val="92D050"/>
                </a:solidFill>
              </a:rPr>
              <a:t/>
            </a:r>
            <a:br>
              <a:rPr lang="en-US" b="1" dirty="0" smtClean="0">
                <a:solidFill>
                  <a:srgbClr val="92D050"/>
                </a:solidFill>
              </a:rPr>
            </a:br>
            <a:r>
              <a:rPr lang="en-US" sz="2200" b="1" dirty="0" smtClean="0">
                <a:solidFill>
                  <a:srgbClr val="00B050"/>
                </a:solidFill>
              </a:rPr>
              <a:t>(</a:t>
            </a:r>
            <a:r>
              <a:rPr lang="ka-GE" sz="2200" b="1" dirty="0" smtClean="0">
                <a:solidFill>
                  <a:srgbClr val="00B050"/>
                </a:solidFill>
              </a:rPr>
              <a:t>ეს კითხვა დავუსვით რესპონდენტთა იმ ნაწილს, რომელსაც აქვს სილაბუსი / სილაბუსები</a:t>
            </a:r>
            <a:r>
              <a:rPr lang="en-US" sz="2200" b="1" dirty="0" smtClean="0">
                <a:solidFill>
                  <a:srgbClr val="00B050"/>
                </a:solidFill>
              </a:rPr>
              <a:t>)</a:t>
            </a:r>
            <a:endParaRPr lang="en-US" sz="2200" dirty="0">
              <a:solidFill>
                <a:srgbClr val="00B050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470263" y="2181225"/>
          <a:ext cx="11140712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43764"/>
          </a:xfrm>
        </p:spPr>
        <p:txBody>
          <a:bodyPr>
            <a:noAutofit/>
          </a:bodyPr>
          <a:lstStyle/>
          <a:p>
            <a:r>
              <a:rPr lang="ka-GE" b="1" dirty="0" smtClean="0">
                <a:solidFill>
                  <a:srgbClr val="92D050"/>
                </a:solidFill>
              </a:rPr>
              <a:t>გიწევენ თუ არა ლექტორები  სილაბუსით  გათვალისწინებულ  დამატებით კონსულტაციებს: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69890"/>
          </a:xfrm>
        </p:spPr>
        <p:txBody>
          <a:bodyPr>
            <a:normAutofit/>
          </a:bodyPr>
          <a:lstStyle/>
          <a:p>
            <a:r>
              <a:rPr lang="ka-GE" b="1" dirty="0" smtClean="0">
                <a:solidFill>
                  <a:srgbClr val="92D050"/>
                </a:solidFill>
              </a:rPr>
              <a:t>სილაბუსებში ლექტორების მიერ მითითებული ლიტერატურა არის თუ არა თელავის უნივერსიტეტის ბიბლიოთეკაში: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54" y="692333"/>
            <a:ext cx="11029616" cy="1358536"/>
          </a:xfrm>
        </p:spPr>
        <p:txBody>
          <a:bodyPr>
            <a:noAutofit/>
          </a:bodyPr>
          <a:lstStyle/>
          <a:p>
            <a:r>
              <a:rPr lang="ka-GE" sz="2400" b="1" dirty="0" smtClean="0">
                <a:solidFill>
                  <a:srgbClr val="92D050"/>
                </a:solidFill>
                <a:latin typeface="+mn-lt"/>
              </a:rPr>
              <a:t/>
            </a:r>
            <a:br>
              <a:rPr lang="ka-GE" sz="2400" b="1" dirty="0" smtClean="0">
                <a:solidFill>
                  <a:srgbClr val="92D050"/>
                </a:solidFill>
                <a:latin typeface="+mn-lt"/>
              </a:rPr>
            </a:br>
            <a:r>
              <a:rPr lang="ka-GE" sz="2400" b="1" dirty="0" smtClean="0">
                <a:solidFill>
                  <a:srgbClr val="92D050"/>
                </a:solidFill>
                <a:latin typeface="+mn-lt"/>
              </a:rPr>
              <a:t/>
            </a:r>
            <a:br>
              <a:rPr lang="ka-GE" sz="2400" b="1" dirty="0" smtClean="0">
                <a:solidFill>
                  <a:srgbClr val="92D050"/>
                </a:solidFill>
                <a:latin typeface="+mn-lt"/>
              </a:rPr>
            </a:br>
            <a:r>
              <a:rPr lang="ka-GE" sz="2400" b="1" dirty="0" smtClean="0">
                <a:solidFill>
                  <a:srgbClr val="92D050"/>
                </a:solidFill>
                <a:latin typeface="+mn-lt"/>
              </a:rPr>
              <a:t/>
            </a:r>
            <a:br>
              <a:rPr lang="ka-GE" sz="2400" b="1" dirty="0" smtClean="0">
                <a:solidFill>
                  <a:srgbClr val="92D050"/>
                </a:solidFill>
                <a:latin typeface="+mn-lt"/>
              </a:rPr>
            </a:br>
            <a:r>
              <a:rPr lang="ka-GE" sz="2400" b="1" dirty="0" smtClean="0">
                <a:solidFill>
                  <a:srgbClr val="92D050"/>
                </a:solidFill>
                <a:latin typeface="+mn-lt"/>
              </a:rPr>
              <a:t/>
            </a:r>
            <a:br>
              <a:rPr lang="ka-GE" sz="2400" b="1" dirty="0" smtClean="0">
                <a:solidFill>
                  <a:srgbClr val="92D050"/>
                </a:solidFill>
                <a:latin typeface="+mn-lt"/>
              </a:rPr>
            </a:br>
            <a:r>
              <a:rPr lang="ka-GE" sz="2400" b="1" dirty="0" smtClean="0">
                <a:solidFill>
                  <a:srgbClr val="92D050"/>
                </a:solidFill>
                <a:latin typeface="+mn-lt"/>
              </a:rPr>
              <a:t/>
            </a:r>
            <a:br>
              <a:rPr lang="ka-GE" sz="2400" b="1" dirty="0" smtClean="0">
                <a:solidFill>
                  <a:srgbClr val="92D050"/>
                </a:solidFill>
                <a:latin typeface="+mn-lt"/>
              </a:rPr>
            </a:br>
            <a:r>
              <a:rPr lang="ka-GE" sz="2400" b="1" dirty="0" smtClean="0">
                <a:solidFill>
                  <a:srgbClr val="92D050"/>
                </a:solidFill>
                <a:latin typeface="+mn-lt"/>
              </a:rPr>
              <a:t>რა </a:t>
            </a:r>
            <a:r>
              <a:rPr lang="ka-GE" sz="2400" b="1" dirty="0" smtClean="0">
                <a:solidFill>
                  <a:srgbClr val="92D050"/>
                </a:solidFill>
                <a:latin typeface="+mn-lt"/>
              </a:rPr>
              <a:t>მიზეზით არ გაქვთ ეს სილაბუსი / სილაბუსები? </a:t>
            </a:r>
            <a:r>
              <a:rPr lang="ka-GE" sz="2400" b="1" dirty="0" smtClean="0">
                <a:solidFill>
                  <a:srgbClr val="92D050"/>
                </a:solidFill>
                <a:latin typeface="+mn-lt"/>
              </a:rPr>
              <a:t/>
            </a:r>
            <a:br>
              <a:rPr lang="ka-GE" sz="2400" b="1" dirty="0" smtClean="0">
                <a:solidFill>
                  <a:srgbClr val="92D050"/>
                </a:solidFill>
                <a:latin typeface="+mn-lt"/>
              </a:rPr>
            </a:br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  <a:latin typeface="+mn-lt"/>
              </a:rPr>
              <a:t>(</a:t>
            </a:r>
            <a:r>
              <a:rPr lang="ka-GE" sz="1400" b="1" dirty="0" smtClean="0">
                <a:solidFill>
                  <a:srgbClr val="00B050"/>
                </a:solidFill>
                <a:latin typeface="+mn-lt"/>
              </a:rPr>
              <a:t>ეს კითხვა დავუსვით რესპონდენტთა იმ ნაწილს, </a:t>
            </a:r>
            <a:r>
              <a:rPr lang="ka-GE" sz="1400" b="1" dirty="0" smtClean="0">
                <a:solidFill>
                  <a:srgbClr val="00B050"/>
                </a:solidFill>
                <a:latin typeface="+mn-lt"/>
              </a:rPr>
              <a:t>რომელთაც არცერთი საგნის  </a:t>
            </a:r>
            <a:r>
              <a:rPr lang="ka-GE" sz="1400" b="1" dirty="0" smtClean="0">
                <a:solidFill>
                  <a:srgbClr val="00B050"/>
                </a:solidFill>
                <a:latin typeface="+mn-lt"/>
              </a:rPr>
              <a:t>სილაბუსი / </a:t>
            </a:r>
            <a:r>
              <a:rPr lang="ka-GE" sz="1400" b="1" dirty="0" smtClean="0">
                <a:solidFill>
                  <a:srgbClr val="00B050"/>
                </a:solidFill>
                <a:latin typeface="+mn-lt"/>
              </a:rPr>
              <a:t>სილაბუსები</a:t>
            </a:r>
            <a:r>
              <a:rPr lang="ka-GE" sz="14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ka-GE" sz="1400" b="1" dirty="0" smtClean="0">
                <a:solidFill>
                  <a:srgbClr val="00B050"/>
                </a:solidFill>
              </a:rPr>
              <a:t>არ აქვთ)</a:t>
            </a:r>
            <a:r>
              <a:rPr lang="en-US" sz="1400" b="1" dirty="0" smtClean="0">
                <a:solidFill>
                  <a:srgbClr val="92D050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</a:rPr>
              <a:t/>
            </a:r>
            <a:br>
              <a:rPr lang="en-US" sz="2000" b="1" dirty="0" smtClean="0">
                <a:solidFill>
                  <a:srgbClr val="92D050"/>
                </a:solidFill>
              </a:rPr>
            </a:br>
            <a:endParaRPr lang="en-US" sz="2000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037806"/>
          <a:ext cx="12192000" cy="4206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>
                <a:solidFill>
                  <a:srgbClr val="92D050"/>
                </a:solidFill>
              </a:rPr>
              <a:t>უნივერსიტეტში სწავლის მანძილზე, რამდენჯერ გქონდათ შეხვედრა თქვენი ფაკულტეტის </a:t>
            </a:r>
            <a:r>
              <a:rPr lang="ka-GE" b="1" dirty="0" smtClean="0">
                <a:solidFill>
                  <a:srgbClr val="92D050"/>
                </a:solidFill>
              </a:rPr>
              <a:t>დეკანთან?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>
                <a:solidFill>
                  <a:srgbClr val="92D050"/>
                </a:solidFill>
              </a:rPr>
              <a:t>რა ჰქვია </a:t>
            </a:r>
            <a:r>
              <a:rPr lang="ka-GE" dirty="0" smtClean="0">
                <a:solidFill>
                  <a:srgbClr val="92D050"/>
                </a:solidFill>
              </a:rPr>
              <a:t>მას:</a:t>
            </a:r>
            <a:r>
              <a:rPr lang="ka-GE" dirty="0" smtClean="0">
                <a:solidFill>
                  <a:srgbClr val="00B050"/>
                </a:solidFill>
              </a:rPr>
              <a:t/>
            </a:r>
            <a:br>
              <a:rPr lang="ka-GE" dirty="0" smtClean="0">
                <a:solidFill>
                  <a:srgbClr val="00B050"/>
                </a:solidFill>
              </a:rPr>
            </a:br>
            <a:r>
              <a:rPr lang="ka-GE" dirty="0" smtClean="0">
                <a:solidFill>
                  <a:srgbClr val="00B050"/>
                </a:solidFill>
              </a:rPr>
              <a:t>(</a:t>
            </a:r>
            <a:r>
              <a:rPr lang="ka-GE" sz="2200" dirty="0" smtClean="0">
                <a:solidFill>
                  <a:srgbClr val="00B050"/>
                </a:solidFill>
              </a:rPr>
              <a:t>ეს კითხვა დავუსვით, რესპონდენტთა იმ ნაწილს, რომელიც შეხვედირილია დეკანს)</a:t>
            </a:r>
            <a:endParaRPr lang="en-US" sz="2200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55099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30701"/>
          </a:xfrm>
        </p:spPr>
        <p:txBody>
          <a:bodyPr>
            <a:normAutofit/>
          </a:bodyPr>
          <a:lstStyle/>
          <a:p>
            <a:r>
              <a:rPr lang="ka-GE" sz="2400" b="1" dirty="0" smtClean="0">
                <a:solidFill>
                  <a:srgbClr val="92D050"/>
                </a:solidFill>
              </a:rPr>
              <a:t>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</a:t>
            </a:r>
            <a:r>
              <a:rPr lang="ka-GE" sz="2400" b="1" dirty="0" smtClean="0">
                <a:solidFill>
                  <a:srgbClr val="92D050"/>
                </a:solidFill>
              </a:rPr>
              <a:t>წარმომადგენელთან</a:t>
            </a:r>
            <a:r>
              <a:rPr lang="ka-GE" sz="2400" b="1" dirty="0" smtClean="0">
                <a:solidFill>
                  <a:srgbClr val="92D050"/>
                </a:solidFill>
              </a:rPr>
              <a:t>:</a:t>
            </a:r>
            <a:endParaRPr lang="en-US" sz="2400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841862"/>
          <a:ext cx="12192000" cy="480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074393"/>
          </a:xfrm>
        </p:spPr>
        <p:txBody>
          <a:bodyPr>
            <a:normAutofit fontScale="90000"/>
          </a:bodyPr>
          <a:lstStyle/>
          <a:p>
            <a:r>
              <a:rPr lang="ka-GE" dirty="0" smtClean="0">
                <a:solidFill>
                  <a:srgbClr val="92D050"/>
                </a:solidFill>
              </a:rPr>
              <a:t>რა ჰქვია </a:t>
            </a:r>
            <a:r>
              <a:rPr lang="ka-GE" dirty="0" smtClean="0">
                <a:solidFill>
                  <a:srgbClr val="92D050"/>
                </a:solidFill>
              </a:rPr>
              <a:t>მას:</a:t>
            </a:r>
            <a:r>
              <a:rPr lang="ka-GE" dirty="0" smtClean="0">
                <a:solidFill>
                  <a:srgbClr val="00B050"/>
                </a:solidFill>
              </a:rPr>
              <a:t/>
            </a:r>
            <a:br>
              <a:rPr lang="ka-GE" dirty="0" smtClean="0">
                <a:solidFill>
                  <a:srgbClr val="00B050"/>
                </a:solidFill>
              </a:rPr>
            </a:br>
            <a:r>
              <a:rPr lang="ka-GE" dirty="0" smtClean="0">
                <a:solidFill>
                  <a:srgbClr val="00B050"/>
                </a:solidFill>
              </a:rPr>
              <a:t>(</a:t>
            </a:r>
            <a:r>
              <a:rPr lang="ka-GE" sz="2200" dirty="0" smtClean="0">
                <a:solidFill>
                  <a:srgbClr val="00B050"/>
                </a:solidFill>
              </a:rPr>
              <a:t>ეს კითხვა დავუსვით, რესპონდენტთა იმ ნაწილს, რომელიც შეხვედირილია ფაკულტეტის ხარისხის წარმომადგენელს)</a:t>
            </a:r>
            <a:endParaRPr lang="en-US" sz="2200" dirty="0">
              <a:solidFill>
                <a:srgbClr val="00B05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6754" y="2181224"/>
          <a:ext cx="12035246" cy="440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9261"/>
          </a:xfrm>
        </p:spPr>
        <p:txBody>
          <a:bodyPr>
            <a:noAutofit/>
          </a:bodyPr>
          <a:lstStyle/>
          <a:p>
            <a:r>
              <a:rPr lang="ka-GE" sz="4000" dirty="0" smtClean="0">
                <a:solidFill>
                  <a:srgbClr val="92D050"/>
                </a:solidFill>
              </a:rPr>
              <a:t>კვლევის შესახებ: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2037806"/>
            <a:ext cx="11273245" cy="4219303"/>
          </a:xfrm>
        </p:spPr>
        <p:txBody>
          <a:bodyPr>
            <a:noAutofit/>
          </a:bodyPr>
          <a:lstStyle/>
          <a:p>
            <a:endParaRPr lang="ka-GE" sz="2400" dirty="0" smtClean="0"/>
          </a:p>
          <a:p>
            <a:r>
              <a:rPr lang="ka-GE" sz="2200" b="1" dirty="0" smtClean="0">
                <a:solidFill>
                  <a:schemeClr val="tx1"/>
                </a:solidFill>
              </a:rPr>
              <a:t>მკვლევარები: </a:t>
            </a:r>
            <a:br>
              <a:rPr lang="ka-GE" sz="2200" b="1" dirty="0" smtClean="0">
                <a:solidFill>
                  <a:schemeClr val="tx1"/>
                </a:solidFill>
              </a:rPr>
            </a:br>
            <a:r>
              <a:rPr lang="ka-GE" sz="2200" b="1" dirty="0" smtClean="0">
                <a:solidFill>
                  <a:schemeClr val="tx1"/>
                </a:solidFill>
              </a:rPr>
              <a:t>სალომე თათულიშვილი, სოციალურ მეცნიერებათა მაგისტრი;</a:t>
            </a:r>
            <a:br>
              <a:rPr lang="ka-GE" sz="2200" b="1" dirty="0" smtClean="0">
                <a:solidFill>
                  <a:schemeClr val="tx1"/>
                </a:solidFill>
              </a:rPr>
            </a:br>
            <a:r>
              <a:rPr lang="ka-GE" sz="2200" b="1" dirty="0" smtClean="0">
                <a:solidFill>
                  <a:schemeClr val="tx1"/>
                </a:solidFill>
              </a:rPr>
              <a:t>გიორგი არდაზიშვილი, სოციალურ მეცნიერებათა დოქტორანტი;</a:t>
            </a:r>
          </a:p>
          <a:p>
            <a:r>
              <a:rPr lang="ka-GE" sz="2200" b="1" dirty="0" smtClean="0">
                <a:solidFill>
                  <a:schemeClr val="tx1"/>
                </a:solidFill>
              </a:rPr>
              <a:t>კვლევის ჩატარების თარიღი: 27 მაისი - 3 ივნისი;</a:t>
            </a:r>
          </a:p>
          <a:p>
            <a:r>
              <a:rPr lang="ka-GE" sz="2200" b="1" dirty="0" smtClean="0">
                <a:solidFill>
                  <a:schemeClr val="tx1"/>
                </a:solidFill>
              </a:rPr>
              <a:t>კვლევა ჩაატარა 8 ინტერვიუერმა;</a:t>
            </a:r>
          </a:p>
          <a:p>
            <a:r>
              <a:rPr lang="ka-GE" sz="2200" b="1" dirty="0" smtClean="0">
                <a:solidFill>
                  <a:schemeClr val="tx1"/>
                </a:solidFill>
              </a:rPr>
              <a:t>კვლევის მეთოდი: რაოდენობრივი კვლევა - პირისპირ ინტერვიუ;</a:t>
            </a:r>
          </a:p>
          <a:p>
            <a:r>
              <a:rPr lang="ka-GE" sz="2200" b="1" dirty="0" smtClean="0">
                <a:solidFill>
                  <a:schemeClr val="tx1"/>
                </a:solidFill>
              </a:rPr>
              <a:t>სოციოლოგიური კვლევის გენერალური ერთობლიობა: </a:t>
            </a:r>
            <a:br>
              <a:rPr lang="ka-GE" sz="2200" b="1" dirty="0" smtClean="0">
                <a:solidFill>
                  <a:schemeClr val="tx1"/>
                </a:solidFill>
              </a:rPr>
            </a:br>
            <a:r>
              <a:rPr lang="ka-GE" sz="2200" b="1" dirty="0" smtClean="0">
                <a:solidFill>
                  <a:schemeClr val="tx1"/>
                </a:solidFill>
              </a:rPr>
              <a:t>იაკობ გოგებაშვილი სახელობის თელავის სახელმწიფო უნივერსიტეტის, ბაკალავრისა და მაგისტრატურის სტუდენტები;</a:t>
            </a:r>
          </a:p>
          <a:p>
            <a:r>
              <a:rPr lang="ka-GE" sz="2200" b="1" dirty="0" smtClean="0">
                <a:solidFill>
                  <a:schemeClr val="tx1"/>
                </a:solidFill>
              </a:rPr>
              <a:t>შერჩევითი ერთობლიობა: 143 სტუდენტი;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>
                <a:solidFill>
                  <a:srgbClr val="92D050"/>
                </a:solidFill>
              </a:rPr>
              <a:t>რამდენად ეფექტურად მუშაობს უნივერსიტეტის დღევანდელი </a:t>
            </a:r>
            <a:r>
              <a:rPr lang="ka-GE" b="1" dirty="0" smtClean="0">
                <a:solidFill>
                  <a:srgbClr val="92D050"/>
                </a:solidFill>
              </a:rPr>
              <a:t>ადმინისტრაცია: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4049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>
                <a:solidFill>
                  <a:srgbClr val="00B050"/>
                </a:solidFill>
              </a:rPr>
              <a:t>პირადად თქვენთვის, მისაღებია თუ არა, რომ ლექციაზე დასწრება შეფასდეს კონკრეტული </a:t>
            </a:r>
            <a:r>
              <a:rPr lang="ka-GE" b="1" dirty="0" smtClean="0">
                <a:solidFill>
                  <a:srgbClr val="00B050"/>
                </a:solidFill>
              </a:rPr>
              <a:t>ქულით: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050870"/>
          <a:ext cx="12192000" cy="434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>
                <a:solidFill>
                  <a:srgbClr val="00B050"/>
                </a:solidFill>
              </a:rPr>
              <a:t>თქვენი აზრით, სამართლიანად ინიშნება თუ არა სტიპენდიები ჩვენს </a:t>
            </a:r>
            <a:r>
              <a:rPr lang="ka-GE" b="1" dirty="0" smtClean="0">
                <a:solidFill>
                  <a:srgbClr val="00B050"/>
                </a:solidFill>
              </a:rPr>
              <a:t>უნივერსიტეტში: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1886" y="2181225"/>
          <a:ext cx="11800113" cy="4297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96833"/>
            <a:ext cx="11029616" cy="979715"/>
          </a:xfrm>
        </p:spPr>
        <p:txBody>
          <a:bodyPr>
            <a:noAutofit/>
          </a:bodyPr>
          <a:lstStyle/>
          <a:p>
            <a:r>
              <a:rPr lang="ka-GE" sz="2400" b="1" dirty="0" smtClean="0">
                <a:solidFill>
                  <a:srgbClr val="00B050"/>
                </a:solidFill>
              </a:rPr>
              <a:t>გთხოვთ დაგვიკონკრეტოთ რას გულისხმობთ</a:t>
            </a:r>
            <a:r>
              <a:rPr lang="ka-GE" sz="2400" b="1" dirty="0" smtClean="0">
                <a:solidFill>
                  <a:srgbClr val="00B050"/>
                </a:solidFill>
              </a:rPr>
              <a:t>:</a:t>
            </a:r>
            <a:br>
              <a:rPr lang="ka-GE" sz="2400" b="1" dirty="0" smtClean="0">
                <a:solidFill>
                  <a:srgbClr val="00B050"/>
                </a:solidFill>
              </a:rPr>
            </a:br>
            <a:r>
              <a:rPr lang="ka-GE" sz="2000" b="1" dirty="0" smtClean="0">
                <a:solidFill>
                  <a:srgbClr val="00B050"/>
                </a:solidFill>
              </a:rPr>
              <a:t>(ეს კითხვა, დავუსვით რესპონდენტთა იმ ნაწილს, რომელმაც დააფიქსირა, რომ სტიპენდიები არა სამართლიანად ინიშნება - ღია  კითხვა)</a:t>
            </a:r>
            <a:endParaRPr lang="en-US" sz="2000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3326" y="2181225"/>
          <a:ext cx="11708673" cy="423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b="1" dirty="0" smtClean="0">
                <a:solidFill>
                  <a:srgbClr val="00B050"/>
                </a:solidFill>
              </a:rPr>
              <a:t>სარგებლობთ, თუ არა უნივერსიტეტის ბიბლიოთეკის </a:t>
            </a:r>
            <a:r>
              <a:rPr lang="ka-GE" b="1" dirty="0" smtClean="0">
                <a:solidFill>
                  <a:srgbClr val="00B050"/>
                </a:solidFill>
              </a:rPr>
              <a:t>ლიტერატურით</a:t>
            </a:r>
            <a:r>
              <a:rPr lang="ka-GE" b="1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181225"/>
          <a:ext cx="11449866" cy="4115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>
                <a:solidFill>
                  <a:srgbClr val="00B050"/>
                </a:solidFill>
              </a:rPr>
              <a:t>კმაყოფილი ხართ თუ არა უნივერსიტეტის ბიბლიოთეკის თანამშრომლების მიერ გაწეული </a:t>
            </a:r>
            <a:r>
              <a:rPr lang="ka-GE" b="1" dirty="0" smtClean="0">
                <a:solidFill>
                  <a:srgbClr val="00B050"/>
                </a:solidFill>
              </a:rPr>
              <a:t>მომსახურებით</a:t>
            </a:r>
            <a:r>
              <a:rPr lang="ka-GE" b="1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4" y="2181225"/>
          <a:ext cx="11610975" cy="4141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>
                <a:solidFill>
                  <a:srgbClr val="00B050"/>
                </a:solidFill>
              </a:rPr>
              <a:t>ზოგადად გაქვთ თუ არა ინფორმაცია, თელავის უნივერსიტეტში არსებული გაცვლითი პროგრამების შესახებ?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0263" y="2181224"/>
          <a:ext cx="11232152" cy="424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56827"/>
          </a:xfrm>
        </p:spPr>
        <p:txBody>
          <a:bodyPr/>
          <a:lstStyle/>
          <a:p>
            <a:r>
              <a:rPr lang="ka-GE" b="1" dirty="0" smtClean="0">
                <a:solidFill>
                  <a:srgbClr val="00B050"/>
                </a:solidFill>
              </a:rPr>
              <a:t>შედიხართ თუ არა უნივერსიტეტის ოფიციალურ ვებ-გვერდზე ინფორმაციის </a:t>
            </a:r>
            <a:r>
              <a:rPr lang="ka-GE" b="1" dirty="0" smtClean="0">
                <a:solidFill>
                  <a:srgbClr val="00B050"/>
                </a:solidFill>
              </a:rPr>
              <a:t>მისაღებად: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181225"/>
          <a:ext cx="1102995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3947"/>
          </a:xfrm>
        </p:spPr>
        <p:txBody>
          <a:bodyPr>
            <a:normAutofit/>
          </a:bodyPr>
          <a:lstStyle/>
          <a:p>
            <a:r>
              <a:rPr lang="ka-GE" b="1" dirty="0" smtClean="0">
                <a:solidFill>
                  <a:srgbClr val="00B050"/>
                </a:solidFill>
              </a:rPr>
              <a:t>რატომ არ შედიხართ უნივერსიტეტის ოფიციალურ ვებ-გვერდზე</a:t>
            </a:r>
            <a:r>
              <a:rPr lang="ka-GE" b="1" dirty="0" smtClean="0">
                <a:solidFill>
                  <a:srgbClr val="00B050"/>
                </a:solidFill>
              </a:rPr>
              <a:t>?: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4"/>
          <a:ext cx="12192000" cy="440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815" y="2622396"/>
            <a:ext cx="11029616" cy="1649157"/>
          </a:xfrm>
        </p:spPr>
        <p:txBody>
          <a:bodyPr>
            <a:noAutofit/>
          </a:bodyPr>
          <a:lstStyle/>
          <a:p>
            <a:pPr algn="ctr"/>
            <a:r>
              <a:rPr lang="ka-GE" sz="6000" b="1" dirty="0" smtClean="0">
                <a:solidFill>
                  <a:schemeClr val="tx1"/>
                </a:solidFill>
              </a:rPr>
              <a:t>დიდი მადლობა ყურადღებისათვის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9261"/>
          </a:xfrm>
        </p:spPr>
        <p:txBody>
          <a:bodyPr>
            <a:normAutofit fontScale="90000"/>
          </a:bodyPr>
          <a:lstStyle/>
          <a:p>
            <a:r>
              <a:rPr lang="ka-GE" sz="4000" dirty="0" smtClean="0">
                <a:solidFill>
                  <a:srgbClr val="92D050"/>
                </a:solidFill>
              </a:rPr>
              <a:t>დემოგრაფიული ბლოკი - რესპონდენტის სქესი:</a:t>
            </a:r>
            <a:endParaRPr lang="en-US" sz="4000" dirty="0">
              <a:solidFill>
                <a:srgbClr val="92D050"/>
              </a:solidFill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0" y="1841863"/>
          <a:ext cx="12192000" cy="501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200" dirty="0" smtClean="0">
                <a:solidFill>
                  <a:srgbClr val="92D050"/>
                </a:solidFill>
              </a:rPr>
              <a:t>დემოგრაფიული ბლოკი - რესპონდენტთა გადანაწილება ფაკულტეტების მიხედვით:</a:t>
            </a:r>
            <a:endParaRPr lang="en-US" sz="3200" dirty="0">
              <a:solidFill>
                <a:srgbClr val="92D05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200" dirty="0" smtClean="0">
                <a:solidFill>
                  <a:srgbClr val="92D050"/>
                </a:solidFill>
              </a:rPr>
              <a:t>დემოგრაფიული ბლოკი - რესპონდენტთა გადანაწილება კურსების მიხედვით:</a:t>
            </a:r>
            <a:endParaRPr lang="en-US" sz="3200" dirty="0">
              <a:solidFill>
                <a:srgbClr val="92D05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4575"/>
          </a:xfrm>
        </p:spPr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92D050"/>
                </a:solidFill>
              </a:rPr>
              <a:t>ზოგადად, რამდენად მოგწონთ ან რამდენად არ მოგწონთ თელავის სახელმწიფო უნივერსიტეტში სწავლა?</a:t>
            </a:r>
            <a:r>
              <a:rPr lang="ka-GE" dirty="0" smtClean="0">
                <a:solidFill>
                  <a:srgbClr val="92D050"/>
                </a:solidFill>
              </a:rPr>
              <a:t> 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56827"/>
          </a:xfrm>
        </p:spPr>
        <p:txBody>
          <a:bodyPr/>
          <a:lstStyle/>
          <a:p>
            <a:r>
              <a:rPr lang="ka-GE" b="1" dirty="0" smtClean="0">
                <a:solidFill>
                  <a:srgbClr val="92D050"/>
                </a:solidFill>
              </a:rPr>
              <a:t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</a:t>
            </a:r>
            <a:r>
              <a:rPr lang="ka-GE" dirty="0" smtClean="0">
                <a:solidFill>
                  <a:srgbClr val="92D050"/>
                </a:solidFill>
              </a:rPr>
              <a:t> 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69890"/>
          </a:xfrm>
        </p:spPr>
        <p:txBody>
          <a:bodyPr/>
          <a:lstStyle/>
          <a:p>
            <a:r>
              <a:rPr lang="ka-GE" b="1" dirty="0" smtClean="0">
                <a:solidFill>
                  <a:srgbClr val="92D050"/>
                </a:solidFill>
              </a:rPr>
              <a:t>როგორ შეაფასებდით სწავლის ხარისხს თელავის სახელმწიფო უნივერსიტეტში? 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000" b="1" dirty="0" smtClean="0">
                <a:solidFill>
                  <a:srgbClr val="92D050"/>
                </a:solidFill>
              </a:rPr>
              <a:t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a:t>
            </a:r>
            <a:endParaRPr lang="en-US" sz="2000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81225"/>
          <a:ext cx="121920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332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Chart13_16x9.potx" id="{30B6B7DB-9D08-4A25-AC4A-BD1346C5BC18}" vid="{73269AAA-9A26-4A89-AF5A-B8A22036B9C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7B6922-4E26-4215-8504-79590CA549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TS104001332</Template>
  <TotalTime>0</TotalTime>
  <Words>370</Words>
  <Application>Microsoft Office PowerPoint</Application>
  <PresentationFormat>Custom</PresentationFormat>
  <Paragraphs>50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TS104001332</vt:lpstr>
      <vt:lpstr>Telavi State UNIVERSITY</vt:lpstr>
      <vt:lpstr>კვლევის შესახებ:</vt:lpstr>
      <vt:lpstr>დემოგრაფიული ბლოკი - რესპონდენტის სქესი:</vt:lpstr>
      <vt:lpstr>დემოგრაფიული ბლოკი - რესპონდენტთა გადანაწილება ფაკულტეტების მიხედვით:</vt:lpstr>
      <vt:lpstr>დემოგრაფიული ბლოკი - რესპონდენტთა გადანაწილება კურსების მიხედვით:</vt:lpstr>
      <vt:lpstr>ზოგადად, რამდენად მოგწონთ ან რამდენად არ მოგწონთ თელავის სახელმწიფო უნივერსიტეტში სწავლა? </vt:lpstr>
      <vt:lpstr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 </vt:lpstr>
      <vt:lpstr>როგორ შეაფასებდით სწავლის ხარისხს თელავის სახელმწიფო უნივერსიტეტში? </vt:lpstr>
      <vt:lpstr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vt:lpstr>
      <vt:lpstr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 </vt:lpstr>
      <vt:lpstr>გაქვთ თუ არა ყველა იმ საგნის სილაბუსი, რომლებსაც ამ სემესტრში სწავლობთ? </vt:lpstr>
      <vt:lpstr>მუშაობს თუ არა ლექტორი სილაბუსის მიხედვით: (ეს კითხვა დავუსვით რესპონდენტთა იმ ნაწილს, რომელსაც აქვს სილაბუსი / სილაბუსები)</vt:lpstr>
      <vt:lpstr>გიწევენ თუ არა ლექტორები  სილაბუსით  გათვალისწინებულ  დამატებით კონსულტაციებს:</vt:lpstr>
      <vt:lpstr>სილაბუსებში ლექტორების მიერ მითითებული ლიტერატურა არის თუ არა თელავის უნივერსიტეტის ბიბლიოთეკაში:</vt:lpstr>
      <vt:lpstr>     რა მიზეზით არ გაქვთ ეს სილაბუსი / სილაბუსები?   (ეს კითხვა დავუსვით რესპონდენტთა იმ ნაწილს, რომელთაც არცერთი საგნის  სილაბუსი / სილაბუსები არ აქვთ)  </vt:lpstr>
      <vt:lpstr>უნივერსიტეტში სწავლის მანძილზე, რამდენჯერ გქონდათ შეხვედრა თქვენი ფაკულტეტის დეკანთან?</vt:lpstr>
      <vt:lpstr>რა ჰქვია მას: (ეს კითხვა დავუსვით, რესპონდენტთა იმ ნაწილს, რომელიც შეხვედირილია დეკანს)</vt:lpstr>
      <vt:lpstr>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წარმომადგენელთან:</vt:lpstr>
      <vt:lpstr>რა ჰქვია მას: (ეს კითხვა დავუსვით, რესპონდენტთა იმ ნაწილს, რომელიც შეხვედირილია ფაკულტეტის ხარისხის წარმომადგენელს)</vt:lpstr>
      <vt:lpstr>რამდენად ეფექტურად მუშაობს უნივერსიტეტის დღევანდელი ადმინისტრაცია:</vt:lpstr>
      <vt:lpstr>პირადად თქვენთვის, მისაღებია თუ არა, რომ ლექციაზე დასწრება შეფასდეს კონკრეტული ქულით:</vt:lpstr>
      <vt:lpstr>თქვენი აზრით, სამართლიანად ინიშნება თუ არა სტიპენდიები ჩვენს უნივერსიტეტში:</vt:lpstr>
      <vt:lpstr>გთხოვთ დაგვიკონკრეტოთ რას გულისხმობთ: (ეს კითხვა, დავუსვით რესპონდენტთა იმ ნაწილს, რომელმაც დააფიქსირა, რომ სტიპენდიები არა სამართლიანად ინიშნება - ღია  კითხვა)</vt:lpstr>
      <vt:lpstr>სარგებლობთ, თუ არა უნივერსიტეტის ბიბლიოთეკის ლიტერატურით:</vt:lpstr>
      <vt:lpstr>კმაყოფილი ხართ თუ არა უნივერსიტეტის ბიბლიოთეკის თანამშრომლების მიერ გაწეული მომსახურებით:</vt:lpstr>
      <vt:lpstr>ზოგადად გაქვთ თუ არა ინფორმაცია, თელავის უნივერსიტეტში არსებული გაცვლითი პროგრამების შესახებ?</vt:lpstr>
      <vt:lpstr>შედიხართ თუ არა უნივერსიტეტის ოფიციალურ ვებ-გვერდზე ინფორმაციის მისაღებად:</vt:lpstr>
      <vt:lpstr>რატომ არ შედიხართ უნივერსიტეტის ოფიციალურ ვებ-გვერდზე?:</vt:lpstr>
      <vt:lpstr>დიდი მადლობა ყურადღებისათვის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2013-06-05T05:56:50Z</dcterms:created>
  <dcterms:modified xsi:type="dcterms:W3CDTF">2013-06-05T08:56:51Z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TC040013329991</vt:lpwstr>
  </property>
</Properties>
</file>